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
  </p:notesMasterIdLst>
  <p:sldIdLst>
    <p:sldId id="256" r:id="rId2"/>
  </p:sldIdLst>
  <p:sldSz cx="43891200" cy="32918400"/>
  <p:notesSz cx="6858000" cy="9144000"/>
  <p:embeddedFontLst>
    <p:embeddedFont>
      <p:font typeface="等线" panose="02010600030101010101" pitchFamily="2" charset="-122"/>
      <p:regular r:id="rId4"/>
      <p:bold r:id="rId5"/>
    </p:embeddedFont>
    <p:embeddedFont>
      <p:font typeface="Calibri (MS)" panose="02010600030101010101" charset="0"/>
      <p:regular r:id="rId6"/>
    </p:embeddedFont>
    <p:embeddedFont>
      <p:font typeface="Calibri (MS) Bold" panose="02010600030101010101" charset="0"/>
      <p:regular r:id="rId7"/>
    </p:embeddedFont>
    <p:embeddedFont>
      <p:font typeface="TT Rounds Condensed Bold" panose="02010600030101010101" charset="0"/>
      <p:regular r:id="rId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572" y="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theme" Target="theme/theme1.xml"/><Relationship Id="rId5" Type="http://schemas.openxmlformats.org/officeDocument/2006/relationships/font" Target="fonts/font2.fntdata"/><Relationship Id="rId10" Type="http://schemas.openxmlformats.org/officeDocument/2006/relationships/viewProps" Target="viewProps.xml"/><Relationship Id="rId4" Type="http://schemas.openxmlformats.org/officeDocument/2006/relationships/font" Target="fonts/font1.fntdata"/><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B3C0C1-8D87-496C-8FC0-17BD4DD6908B}" type="datetimeFigureOut">
              <a:rPr lang="zh-CN" altLang="en-US" smtClean="0"/>
              <a:t>2025/12/10</a:t>
            </a:fld>
            <a:endParaRPr lang="zh-CN" alt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E0658-310D-43BA-A1AA-5715982AA669}" type="slidenum">
              <a:rPr lang="zh-CN" altLang="en-US" smtClean="0"/>
              <a:t>‹#›</a:t>
            </a:fld>
            <a:endParaRPr lang="zh-CN" altLang="en-US"/>
          </a:p>
        </p:txBody>
      </p:sp>
    </p:spTree>
    <p:extLst>
      <p:ext uri="{BB962C8B-B14F-4D97-AF65-F5344CB8AC3E}">
        <p14:creationId xmlns:p14="http://schemas.microsoft.com/office/powerpoint/2010/main" val="21898517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CE4E0658-310D-43BA-A1AA-5715982AA669}" type="slidenum">
              <a:rPr lang="zh-CN" altLang="en-US" smtClean="0"/>
              <a:t>1</a:t>
            </a:fld>
            <a:endParaRPr lang="zh-CN" altLang="en-US"/>
          </a:p>
        </p:txBody>
      </p:sp>
    </p:spTree>
    <p:extLst>
      <p:ext uri="{BB962C8B-B14F-4D97-AF65-F5344CB8AC3E}">
        <p14:creationId xmlns:p14="http://schemas.microsoft.com/office/powerpoint/2010/main" val="2655795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12169"/>
        </a:solidFill>
        <a:effectLst/>
      </p:bgPr>
    </p:bg>
    <p:spTree>
      <p:nvGrpSpPr>
        <p:cNvPr id="1" name=""/>
        <p:cNvGrpSpPr/>
        <p:nvPr/>
      </p:nvGrpSpPr>
      <p:grpSpPr>
        <a:xfrm>
          <a:off x="0" y="0"/>
          <a:ext cx="0" cy="0"/>
          <a:chOff x="0" y="0"/>
          <a:chExt cx="0" cy="0"/>
        </a:xfrm>
      </p:grpSpPr>
      <p:sp>
        <p:nvSpPr>
          <p:cNvPr id="2" name="Freeform 2"/>
          <p:cNvSpPr/>
          <p:nvPr/>
        </p:nvSpPr>
        <p:spPr>
          <a:xfrm>
            <a:off x="14467957" y="7155919"/>
            <a:ext cx="14404178" cy="1198597"/>
          </a:xfrm>
          <a:custGeom>
            <a:avLst/>
            <a:gdLst/>
            <a:ahLst/>
            <a:cxnLst/>
            <a:rect l="l" t="t" r="r" b="b"/>
            <a:pathLst>
              <a:path w="14404178" h="1198597">
                <a:moveTo>
                  <a:pt x="0" y="0"/>
                </a:moveTo>
                <a:lnTo>
                  <a:pt x="14404178" y="0"/>
                </a:lnTo>
                <a:lnTo>
                  <a:pt x="14404178" y="1198598"/>
                </a:lnTo>
                <a:lnTo>
                  <a:pt x="0" y="1198598"/>
                </a:lnTo>
                <a:lnTo>
                  <a:pt x="0" y="0"/>
                </a:lnTo>
                <a:close/>
              </a:path>
            </a:pathLst>
          </a:custGeom>
          <a:blipFill>
            <a:blip r:embed="rId3"/>
            <a:stretch>
              <a:fillRect t="-106311" r="-8365" b="-222899"/>
            </a:stretch>
          </a:blipFill>
        </p:spPr>
        <p:txBody>
          <a:bodyPr/>
          <a:lstStyle/>
          <a:p>
            <a:endParaRPr lang="zh-CN" altLang="en-US"/>
          </a:p>
        </p:txBody>
      </p:sp>
      <p:grpSp>
        <p:nvGrpSpPr>
          <p:cNvPr id="3" name="Group 3"/>
          <p:cNvGrpSpPr/>
          <p:nvPr/>
        </p:nvGrpSpPr>
        <p:grpSpPr>
          <a:xfrm>
            <a:off x="14070543" y="6789472"/>
            <a:ext cx="14404178" cy="1315889"/>
            <a:chOff x="0" y="0"/>
            <a:chExt cx="17071619" cy="1559572"/>
          </a:xfrm>
        </p:grpSpPr>
        <p:sp>
          <p:nvSpPr>
            <p:cNvPr id="4" name="Freeform 4"/>
            <p:cNvSpPr/>
            <p:nvPr/>
          </p:nvSpPr>
          <p:spPr>
            <a:xfrm>
              <a:off x="0" y="0"/>
              <a:ext cx="17071594" cy="1559560"/>
            </a:xfrm>
            <a:custGeom>
              <a:avLst/>
              <a:gdLst/>
              <a:ahLst/>
              <a:cxnLst/>
              <a:rect l="l" t="t" r="r" b="b"/>
              <a:pathLst>
                <a:path w="17071594" h="1559560">
                  <a:moveTo>
                    <a:pt x="0" y="0"/>
                  </a:moveTo>
                  <a:lnTo>
                    <a:pt x="17071594" y="0"/>
                  </a:lnTo>
                  <a:lnTo>
                    <a:pt x="17071594" y="1559560"/>
                  </a:lnTo>
                  <a:lnTo>
                    <a:pt x="0" y="1559560"/>
                  </a:lnTo>
                  <a:close/>
                </a:path>
              </a:pathLst>
            </a:custGeom>
            <a:solidFill>
              <a:srgbClr val="F2A900"/>
            </a:solidFill>
          </p:spPr>
          <p:txBody>
            <a:bodyPr/>
            <a:lstStyle/>
            <a:p>
              <a:endParaRPr lang="zh-CN" altLang="en-US"/>
            </a:p>
          </p:txBody>
        </p:sp>
        <p:sp>
          <p:nvSpPr>
            <p:cNvPr id="5" name="TextBox 5"/>
            <p:cNvSpPr txBox="1"/>
            <p:nvPr/>
          </p:nvSpPr>
          <p:spPr>
            <a:xfrm>
              <a:off x="0" y="0"/>
              <a:ext cx="17071619" cy="1559572"/>
            </a:xfrm>
            <a:prstGeom prst="rect">
              <a:avLst/>
            </a:prstGeom>
          </p:spPr>
          <p:txBody>
            <a:bodyPr lIns="57150" tIns="57150" rIns="57150" bIns="57150" rtlCol="0" anchor="t"/>
            <a:lstStyle/>
            <a:p>
              <a:pPr algn="ctr">
                <a:lnSpc>
                  <a:spcPts val="7087"/>
                </a:lnSpc>
              </a:pPr>
              <a:r>
                <a:rPr lang="en-US" sz="5906" spc="55">
                  <a:solidFill>
                    <a:srgbClr val="000000"/>
                  </a:solidFill>
                  <a:latin typeface="TT Rounds Condensed Bold"/>
                </a:rPr>
                <a:t>Results</a:t>
              </a:r>
            </a:p>
            <a:p>
              <a:pPr algn="ctr">
                <a:lnSpc>
                  <a:spcPts val="7087"/>
                </a:lnSpc>
              </a:pPr>
              <a:endParaRPr lang="en-US" sz="5906" spc="55">
                <a:solidFill>
                  <a:srgbClr val="000000"/>
                </a:solidFill>
                <a:latin typeface="TT Rounds Condensed Bold"/>
              </a:endParaRPr>
            </a:p>
          </p:txBody>
        </p:sp>
      </p:grpSp>
      <p:grpSp>
        <p:nvGrpSpPr>
          <p:cNvPr id="6" name="Group 6"/>
          <p:cNvGrpSpPr/>
          <p:nvPr/>
        </p:nvGrpSpPr>
        <p:grpSpPr>
          <a:xfrm>
            <a:off x="15112516" y="8581611"/>
            <a:ext cx="12320232" cy="9634368"/>
            <a:chOff x="0" y="0"/>
            <a:chExt cx="14601756" cy="11418511"/>
          </a:xfrm>
        </p:grpSpPr>
        <p:sp>
          <p:nvSpPr>
            <p:cNvPr id="7" name="Freeform 7"/>
            <p:cNvSpPr/>
            <p:nvPr/>
          </p:nvSpPr>
          <p:spPr>
            <a:xfrm>
              <a:off x="0" y="0"/>
              <a:ext cx="14601698" cy="11418570"/>
            </a:xfrm>
            <a:custGeom>
              <a:avLst/>
              <a:gdLst/>
              <a:ahLst/>
              <a:cxnLst/>
              <a:rect l="l" t="t" r="r" b="b"/>
              <a:pathLst>
                <a:path w="14601698" h="11418570">
                  <a:moveTo>
                    <a:pt x="0" y="0"/>
                  </a:moveTo>
                  <a:lnTo>
                    <a:pt x="14601698" y="0"/>
                  </a:lnTo>
                  <a:lnTo>
                    <a:pt x="14601698" y="11418570"/>
                  </a:lnTo>
                  <a:lnTo>
                    <a:pt x="0" y="11418570"/>
                  </a:lnTo>
                  <a:close/>
                </a:path>
              </a:pathLst>
            </a:custGeom>
            <a:solidFill>
              <a:srgbClr val="FFFFFF">
                <a:alpha val="67843"/>
              </a:srgbClr>
            </a:solidFill>
          </p:spPr>
          <p:txBody>
            <a:bodyPr/>
            <a:lstStyle/>
            <a:p>
              <a:endParaRPr lang="zh-CN" altLang="en-US"/>
            </a:p>
          </p:txBody>
        </p:sp>
        <p:sp>
          <p:nvSpPr>
            <p:cNvPr id="8" name="TextBox 8"/>
            <p:cNvSpPr txBox="1"/>
            <p:nvPr/>
          </p:nvSpPr>
          <p:spPr>
            <a:xfrm>
              <a:off x="0" y="-114300"/>
              <a:ext cx="14601756" cy="11532811"/>
            </a:xfrm>
            <a:prstGeom prst="rect">
              <a:avLst/>
            </a:prstGeom>
          </p:spPr>
          <p:txBody>
            <a:bodyPr lIns="57150" tIns="57150" rIns="57150" bIns="57150" rtlCol="0" anchor="t"/>
            <a:lstStyle/>
            <a:p>
              <a:pPr algn="l">
                <a:lnSpc>
                  <a:spcPts val="6378"/>
                </a:lnSpc>
              </a:pPr>
              <a:r>
                <a:rPr lang="en-US" sz="5315" spc="49">
                  <a:solidFill>
                    <a:srgbClr val="000000"/>
                  </a:solidFill>
                  <a:latin typeface="Calibri (MS)"/>
                </a:rPr>
                <a:t>What is the central research problem or question you have been helping to explore?</a:t>
              </a:r>
            </a:p>
            <a:p>
              <a:pPr algn="l">
                <a:lnSpc>
                  <a:spcPts val="6378"/>
                </a:lnSpc>
              </a:pPr>
              <a:endParaRPr lang="en-US" sz="5315" spc="49">
                <a:solidFill>
                  <a:srgbClr val="000000"/>
                </a:solidFill>
                <a:latin typeface="Calibri (MS)"/>
              </a:endParaRPr>
            </a:p>
            <a:p>
              <a:pPr algn="l">
                <a:lnSpc>
                  <a:spcPts val="6378"/>
                </a:lnSpc>
              </a:pPr>
              <a:r>
                <a:rPr lang="en-US" sz="5315" spc="49">
                  <a:solidFill>
                    <a:srgbClr val="000000"/>
                  </a:solidFill>
                  <a:latin typeface="Calibri (MS)"/>
                </a:rPr>
                <a:t>What work has been done previously in this area?</a:t>
              </a:r>
            </a:p>
            <a:p>
              <a:pPr algn="l">
                <a:lnSpc>
                  <a:spcPts val="6378"/>
                </a:lnSpc>
              </a:pPr>
              <a:endParaRPr lang="en-US" sz="5315" spc="49">
                <a:solidFill>
                  <a:srgbClr val="000000"/>
                </a:solidFill>
                <a:latin typeface="Calibri (MS)"/>
              </a:endParaRPr>
            </a:p>
            <a:p>
              <a:pPr algn="l">
                <a:lnSpc>
                  <a:spcPts val="6378"/>
                </a:lnSpc>
              </a:pPr>
              <a:r>
                <a:rPr lang="en-US" sz="5315" spc="49">
                  <a:solidFill>
                    <a:srgbClr val="000000"/>
                  </a:solidFill>
                  <a:latin typeface="Calibri (MS)"/>
                </a:rPr>
                <a:t>This section can be a review of the literature that has been most important in your research area</a:t>
              </a:r>
            </a:p>
            <a:p>
              <a:pPr algn="l">
                <a:lnSpc>
                  <a:spcPts val="6378"/>
                </a:lnSpc>
              </a:pPr>
              <a:endParaRPr lang="en-US" sz="5315" spc="49">
                <a:solidFill>
                  <a:srgbClr val="000000"/>
                </a:solidFill>
                <a:latin typeface="Calibri (MS)"/>
              </a:endParaRPr>
            </a:p>
          </p:txBody>
        </p:sp>
      </p:grpSp>
      <p:sp>
        <p:nvSpPr>
          <p:cNvPr id="9" name="Freeform 9"/>
          <p:cNvSpPr/>
          <p:nvPr/>
        </p:nvSpPr>
        <p:spPr>
          <a:xfrm>
            <a:off x="1422291" y="7155919"/>
            <a:ext cx="12354746" cy="1198597"/>
          </a:xfrm>
          <a:custGeom>
            <a:avLst/>
            <a:gdLst/>
            <a:ahLst/>
            <a:cxnLst/>
            <a:rect l="l" t="t" r="r" b="b"/>
            <a:pathLst>
              <a:path w="12354746" h="1198597">
                <a:moveTo>
                  <a:pt x="0" y="0"/>
                </a:moveTo>
                <a:lnTo>
                  <a:pt x="12354746" y="0"/>
                </a:lnTo>
                <a:lnTo>
                  <a:pt x="12354746" y="1198598"/>
                </a:lnTo>
                <a:lnTo>
                  <a:pt x="0" y="1198598"/>
                </a:lnTo>
                <a:lnTo>
                  <a:pt x="0" y="0"/>
                </a:lnTo>
                <a:close/>
              </a:path>
            </a:pathLst>
          </a:custGeom>
          <a:blipFill>
            <a:blip r:embed="rId3"/>
            <a:stretch>
              <a:fillRect t="-84071" r="-8365" b="-184071"/>
            </a:stretch>
          </a:blipFill>
        </p:spPr>
        <p:txBody>
          <a:bodyPr/>
          <a:lstStyle/>
          <a:p>
            <a:endParaRPr lang="zh-CN" altLang="en-US"/>
          </a:p>
        </p:txBody>
      </p:sp>
      <p:grpSp>
        <p:nvGrpSpPr>
          <p:cNvPr id="10" name="Group 10"/>
          <p:cNvGrpSpPr/>
          <p:nvPr/>
        </p:nvGrpSpPr>
        <p:grpSpPr>
          <a:xfrm>
            <a:off x="1029997" y="6789472"/>
            <a:ext cx="12355566" cy="1363354"/>
            <a:chOff x="0" y="0"/>
            <a:chExt cx="14643633" cy="1615827"/>
          </a:xfrm>
        </p:grpSpPr>
        <p:sp>
          <p:nvSpPr>
            <p:cNvPr id="11" name="Freeform 11"/>
            <p:cNvSpPr/>
            <p:nvPr/>
          </p:nvSpPr>
          <p:spPr>
            <a:xfrm>
              <a:off x="0" y="0"/>
              <a:ext cx="14643608" cy="1615821"/>
            </a:xfrm>
            <a:custGeom>
              <a:avLst/>
              <a:gdLst/>
              <a:ahLst/>
              <a:cxnLst/>
              <a:rect l="l" t="t" r="r" b="b"/>
              <a:pathLst>
                <a:path w="14643608" h="1615821">
                  <a:moveTo>
                    <a:pt x="0" y="0"/>
                  </a:moveTo>
                  <a:lnTo>
                    <a:pt x="14643608" y="0"/>
                  </a:lnTo>
                  <a:lnTo>
                    <a:pt x="14643608" y="1615821"/>
                  </a:lnTo>
                  <a:lnTo>
                    <a:pt x="0" y="1615821"/>
                  </a:lnTo>
                  <a:close/>
                </a:path>
              </a:pathLst>
            </a:custGeom>
            <a:solidFill>
              <a:srgbClr val="F2A900"/>
            </a:solidFill>
          </p:spPr>
          <p:txBody>
            <a:bodyPr/>
            <a:lstStyle/>
            <a:p>
              <a:endParaRPr lang="zh-CN" altLang="en-US"/>
            </a:p>
          </p:txBody>
        </p:sp>
        <p:sp>
          <p:nvSpPr>
            <p:cNvPr id="12" name="TextBox 12"/>
            <p:cNvSpPr txBox="1"/>
            <p:nvPr/>
          </p:nvSpPr>
          <p:spPr>
            <a:xfrm>
              <a:off x="0" y="-123825"/>
              <a:ext cx="14643633" cy="1739652"/>
            </a:xfrm>
            <a:prstGeom prst="rect">
              <a:avLst/>
            </a:prstGeom>
          </p:spPr>
          <p:txBody>
            <a:bodyPr lIns="57150" tIns="57150" rIns="57150" bIns="57150" rtlCol="0" anchor="ctr"/>
            <a:lstStyle/>
            <a:p>
              <a:pPr algn="ctr">
                <a:lnSpc>
                  <a:spcPts val="7087"/>
                </a:lnSpc>
              </a:pPr>
              <a:r>
                <a:rPr lang="en-US" sz="5906" spc="55">
                  <a:solidFill>
                    <a:srgbClr val="000000"/>
                  </a:solidFill>
                  <a:latin typeface="Calibri (MS) Bold"/>
                </a:rPr>
                <a:t>Abstract/Intro/Motivation</a:t>
              </a:r>
            </a:p>
          </p:txBody>
        </p:sp>
      </p:grpSp>
      <p:sp>
        <p:nvSpPr>
          <p:cNvPr id="13" name="Freeform 13"/>
          <p:cNvSpPr/>
          <p:nvPr/>
        </p:nvSpPr>
        <p:spPr>
          <a:xfrm>
            <a:off x="1029997" y="19121142"/>
            <a:ext cx="12548332" cy="1570072"/>
          </a:xfrm>
          <a:custGeom>
            <a:avLst/>
            <a:gdLst/>
            <a:ahLst/>
            <a:cxnLst/>
            <a:rect l="l" t="t" r="r" b="b"/>
            <a:pathLst>
              <a:path w="12548332" h="1570072">
                <a:moveTo>
                  <a:pt x="0" y="0"/>
                </a:moveTo>
                <a:lnTo>
                  <a:pt x="12548332" y="0"/>
                </a:lnTo>
                <a:lnTo>
                  <a:pt x="12548332" y="1570073"/>
                </a:lnTo>
                <a:lnTo>
                  <a:pt x="0" y="1570073"/>
                </a:lnTo>
                <a:lnTo>
                  <a:pt x="0" y="0"/>
                </a:lnTo>
                <a:close/>
              </a:path>
            </a:pathLst>
          </a:custGeom>
          <a:blipFill>
            <a:blip r:embed="rId3"/>
            <a:stretch>
              <a:fillRect t="-57498" r="-24392" b="-170162"/>
            </a:stretch>
          </a:blipFill>
        </p:spPr>
        <p:txBody>
          <a:bodyPr/>
          <a:lstStyle/>
          <a:p>
            <a:endParaRPr lang="zh-CN" altLang="en-US"/>
          </a:p>
        </p:txBody>
      </p:sp>
      <p:grpSp>
        <p:nvGrpSpPr>
          <p:cNvPr id="14" name="Group 14"/>
          <p:cNvGrpSpPr/>
          <p:nvPr/>
        </p:nvGrpSpPr>
        <p:grpSpPr>
          <a:xfrm>
            <a:off x="1029997" y="19087315"/>
            <a:ext cx="12229688" cy="1363354"/>
            <a:chOff x="0" y="0"/>
            <a:chExt cx="14494445" cy="1615827"/>
          </a:xfrm>
        </p:grpSpPr>
        <p:sp>
          <p:nvSpPr>
            <p:cNvPr id="15" name="Freeform 15"/>
            <p:cNvSpPr/>
            <p:nvPr/>
          </p:nvSpPr>
          <p:spPr>
            <a:xfrm>
              <a:off x="0" y="0"/>
              <a:ext cx="14494421" cy="1615821"/>
            </a:xfrm>
            <a:custGeom>
              <a:avLst/>
              <a:gdLst/>
              <a:ahLst/>
              <a:cxnLst/>
              <a:rect l="l" t="t" r="r" b="b"/>
              <a:pathLst>
                <a:path w="14494421" h="1615821">
                  <a:moveTo>
                    <a:pt x="0" y="0"/>
                  </a:moveTo>
                  <a:lnTo>
                    <a:pt x="14494421" y="0"/>
                  </a:lnTo>
                  <a:lnTo>
                    <a:pt x="14494421" y="1615821"/>
                  </a:lnTo>
                  <a:lnTo>
                    <a:pt x="0" y="1615821"/>
                  </a:lnTo>
                  <a:close/>
                </a:path>
              </a:pathLst>
            </a:custGeom>
            <a:solidFill>
              <a:srgbClr val="F2A900"/>
            </a:solidFill>
          </p:spPr>
          <p:txBody>
            <a:bodyPr/>
            <a:lstStyle/>
            <a:p>
              <a:endParaRPr lang="zh-CN" altLang="en-US"/>
            </a:p>
          </p:txBody>
        </p:sp>
        <p:sp>
          <p:nvSpPr>
            <p:cNvPr id="16" name="TextBox 16"/>
            <p:cNvSpPr txBox="1"/>
            <p:nvPr/>
          </p:nvSpPr>
          <p:spPr>
            <a:xfrm>
              <a:off x="0" y="-123825"/>
              <a:ext cx="14494445" cy="1739652"/>
            </a:xfrm>
            <a:prstGeom prst="rect">
              <a:avLst/>
            </a:prstGeom>
          </p:spPr>
          <p:txBody>
            <a:bodyPr lIns="57150" tIns="57150" rIns="57150" bIns="57150" rtlCol="0" anchor="ctr"/>
            <a:lstStyle/>
            <a:p>
              <a:pPr algn="ctr">
                <a:lnSpc>
                  <a:spcPts val="7087"/>
                </a:lnSpc>
              </a:pPr>
              <a:r>
                <a:rPr lang="en-US" sz="5906" spc="55">
                  <a:solidFill>
                    <a:srgbClr val="000000"/>
                  </a:solidFill>
                  <a:latin typeface="Calibri (MS) Bold"/>
                </a:rPr>
                <a:t>Methods/Approach</a:t>
              </a:r>
            </a:p>
          </p:txBody>
        </p:sp>
      </p:grpSp>
      <p:sp>
        <p:nvSpPr>
          <p:cNvPr id="17" name="Freeform 17"/>
          <p:cNvSpPr/>
          <p:nvPr/>
        </p:nvSpPr>
        <p:spPr>
          <a:xfrm>
            <a:off x="28474721" y="7155919"/>
            <a:ext cx="14728235" cy="1198597"/>
          </a:xfrm>
          <a:custGeom>
            <a:avLst/>
            <a:gdLst/>
            <a:ahLst/>
            <a:cxnLst/>
            <a:rect l="l" t="t" r="r" b="b"/>
            <a:pathLst>
              <a:path w="14728235" h="1198597">
                <a:moveTo>
                  <a:pt x="0" y="0"/>
                </a:moveTo>
                <a:lnTo>
                  <a:pt x="14728234" y="0"/>
                </a:lnTo>
                <a:lnTo>
                  <a:pt x="14728234" y="1198598"/>
                </a:lnTo>
                <a:lnTo>
                  <a:pt x="0" y="1198598"/>
                </a:lnTo>
                <a:lnTo>
                  <a:pt x="0" y="0"/>
                </a:lnTo>
                <a:close/>
              </a:path>
            </a:pathLst>
          </a:custGeom>
          <a:blipFill>
            <a:blip r:embed="rId3"/>
            <a:stretch>
              <a:fillRect t="-113699" r="-10990" b="-235797"/>
            </a:stretch>
          </a:blipFill>
        </p:spPr>
        <p:txBody>
          <a:bodyPr/>
          <a:lstStyle/>
          <a:p>
            <a:endParaRPr lang="zh-CN" altLang="en-US"/>
          </a:p>
        </p:txBody>
      </p:sp>
      <p:grpSp>
        <p:nvGrpSpPr>
          <p:cNvPr id="18" name="Group 18"/>
          <p:cNvGrpSpPr/>
          <p:nvPr/>
        </p:nvGrpSpPr>
        <p:grpSpPr>
          <a:xfrm>
            <a:off x="29159701" y="6789472"/>
            <a:ext cx="13701502" cy="1363354"/>
            <a:chOff x="0" y="0"/>
            <a:chExt cx="16238817" cy="1615827"/>
          </a:xfrm>
        </p:grpSpPr>
        <p:sp>
          <p:nvSpPr>
            <p:cNvPr id="19" name="Freeform 19"/>
            <p:cNvSpPr/>
            <p:nvPr/>
          </p:nvSpPr>
          <p:spPr>
            <a:xfrm>
              <a:off x="0" y="0"/>
              <a:ext cx="16238855" cy="1615821"/>
            </a:xfrm>
            <a:custGeom>
              <a:avLst/>
              <a:gdLst/>
              <a:ahLst/>
              <a:cxnLst/>
              <a:rect l="l" t="t" r="r" b="b"/>
              <a:pathLst>
                <a:path w="16238855" h="1615821">
                  <a:moveTo>
                    <a:pt x="0" y="0"/>
                  </a:moveTo>
                  <a:lnTo>
                    <a:pt x="16238855" y="0"/>
                  </a:lnTo>
                  <a:lnTo>
                    <a:pt x="16238855" y="1615821"/>
                  </a:lnTo>
                  <a:lnTo>
                    <a:pt x="0" y="1615821"/>
                  </a:lnTo>
                  <a:close/>
                </a:path>
              </a:pathLst>
            </a:custGeom>
            <a:solidFill>
              <a:srgbClr val="F2A900"/>
            </a:solidFill>
          </p:spPr>
          <p:txBody>
            <a:bodyPr/>
            <a:lstStyle/>
            <a:p>
              <a:endParaRPr lang="zh-CN" altLang="en-US"/>
            </a:p>
          </p:txBody>
        </p:sp>
        <p:sp>
          <p:nvSpPr>
            <p:cNvPr id="20" name="TextBox 20"/>
            <p:cNvSpPr txBox="1"/>
            <p:nvPr/>
          </p:nvSpPr>
          <p:spPr>
            <a:xfrm>
              <a:off x="0" y="0"/>
              <a:ext cx="16238817" cy="1615827"/>
            </a:xfrm>
            <a:prstGeom prst="rect">
              <a:avLst/>
            </a:prstGeom>
          </p:spPr>
          <p:txBody>
            <a:bodyPr lIns="57150" tIns="57150" rIns="57150" bIns="57150" rtlCol="0" anchor="t"/>
            <a:lstStyle/>
            <a:p>
              <a:pPr algn="ctr">
                <a:lnSpc>
                  <a:spcPts val="7087"/>
                </a:lnSpc>
              </a:pPr>
              <a:r>
                <a:rPr lang="en-US" sz="5906" spc="55">
                  <a:solidFill>
                    <a:srgbClr val="000000"/>
                  </a:solidFill>
                  <a:latin typeface="TT Rounds Condensed Bold"/>
                </a:rPr>
                <a:t>Conclusions/Future Directions</a:t>
              </a:r>
            </a:p>
          </p:txBody>
        </p:sp>
      </p:grpSp>
      <p:grpSp>
        <p:nvGrpSpPr>
          <p:cNvPr id="21" name="Group 21"/>
          <p:cNvGrpSpPr/>
          <p:nvPr/>
        </p:nvGrpSpPr>
        <p:grpSpPr>
          <a:xfrm>
            <a:off x="29240833" y="8590080"/>
            <a:ext cx="13880989" cy="17066709"/>
            <a:chOff x="0" y="0"/>
            <a:chExt cx="16451543" cy="20227211"/>
          </a:xfrm>
        </p:grpSpPr>
        <p:sp>
          <p:nvSpPr>
            <p:cNvPr id="22" name="Freeform 22"/>
            <p:cNvSpPr/>
            <p:nvPr/>
          </p:nvSpPr>
          <p:spPr>
            <a:xfrm>
              <a:off x="0" y="0"/>
              <a:ext cx="16451599" cy="20227161"/>
            </a:xfrm>
            <a:custGeom>
              <a:avLst/>
              <a:gdLst/>
              <a:ahLst/>
              <a:cxnLst/>
              <a:rect l="l" t="t" r="r" b="b"/>
              <a:pathLst>
                <a:path w="16451599" h="20227161">
                  <a:moveTo>
                    <a:pt x="0" y="0"/>
                  </a:moveTo>
                  <a:lnTo>
                    <a:pt x="16451599" y="0"/>
                  </a:lnTo>
                  <a:lnTo>
                    <a:pt x="16451599" y="20227161"/>
                  </a:lnTo>
                  <a:lnTo>
                    <a:pt x="0" y="20227161"/>
                  </a:lnTo>
                  <a:close/>
                </a:path>
              </a:pathLst>
            </a:custGeom>
            <a:solidFill>
              <a:srgbClr val="FFFFFF"/>
            </a:solidFill>
          </p:spPr>
          <p:txBody>
            <a:bodyPr/>
            <a:lstStyle/>
            <a:p>
              <a:endParaRPr lang="zh-CN" altLang="en-US"/>
            </a:p>
          </p:txBody>
        </p:sp>
        <p:sp>
          <p:nvSpPr>
            <p:cNvPr id="23" name="TextBox 23"/>
            <p:cNvSpPr txBox="1"/>
            <p:nvPr/>
          </p:nvSpPr>
          <p:spPr>
            <a:xfrm>
              <a:off x="0" y="-114300"/>
              <a:ext cx="16451543" cy="20341511"/>
            </a:xfrm>
            <a:prstGeom prst="rect">
              <a:avLst/>
            </a:prstGeom>
          </p:spPr>
          <p:txBody>
            <a:bodyPr lIns="57150" tIns="57150" rIns="57150" bIns="57150" rtlCol="0" anchor="t"/>
            <a:lstStyle/>
            <a:p>
              <a:endParaRPr lang="en-US" altLang="zh-CN" sz="4400" b="1" dirty="0"/>
            </a:p>
            <a:p>
              <a:pPr marL="685800" indent="-685800">
                <a:buFont typeface="Arial" panose="020B0604020202020204" pitchFamily="34" charset="0"/>
                <a:buChar char="•"/>
              </a:pPr>
              <a:r>
                <a:rPr lang="en-US" altLang="zh-CN" sz="4400" b="1" dirty="0"/>
                <a:t>Wildfire emissions substantially increased benzene and formaldehyde</a:t>
              </a:r>
              <a:r>
                <a:rPr lang="en-US" altLang="zh-CN" sz="4400" dirty="0"/>
                <a:t>, especially during peak fire activity on November 10.</a:t>
              </a:r>
            </a:p>
            <a:p>
              <a:pPr marL="685800" indent="-685800">
                <a:buFont typeface="Arial" panose="020B0604020202020204" pitchFamily="34" charset="0"/>
                <a:buChar char="•"/>
              </a:pPr>
              <a:r>
                <a:rPr lang="en-US" altLang="zh-CN" sz="4400" b="1" dirty="0"/>
                <a:t>Spatial hotspot analysis</a:t>
              </a:r>
              <a:r>
                <a:rPr lang="en-US" altLang="zh-CN" sz="4400" dirty="0"/>
                <a:t> identified concentrated plumes consistent with known wildfire burn areas.</a:t>
              </a:r>
            </a:p>
            <a:p>
              <a:pPr marL="685800" indent="-685800">
                <a:buFont typeface="Arial" panose="020B0604020202020204" pitchFamily="34" charset="0"/>
                <a:buChar char="•"/>
              </a:pPr>
              <a:r>
                <a:rPr lang="en-US" altLang="zh-CN" sz="4400" b="1" dirty="0"/>
                <a:t>Temporal patterns</a:t>
              </a:r>
              <a:r>
                <a:rPr lang="en-US" altLang="zh-CN" sz="4400" dirty="0"/>
                <a:t> show a sharp rise and fall in pollutant increments aligned with wildfire intensity.</a:t>
              </a:r>
            </a:p>
            <a:p>
              <a:pPr marL="685800" indent="-685800">
                <a:buFont typeface="Arial" panose="020B0604020202020204" pitchFamily="34" charset="0"/>
                <a:buChar char="•"/>
              </a:pPr>
              <a:r>
                <a:rPr lang="en-US" altLang="zh-CN" sz="4400" dirty="0"/>
                <a:t>Overall, CMAQ Fire-ON minus Fire-OFF differences provide a clear and interpretable measure of wildfire-attributable pollution.</a:t>
              </a:r>
              <a:br>
                <a:rPr lang="en-US" altLang="zh-CN" sz="5400" dirty="0"/>
              </a:br>
              <a:endParaRPr lang="en-US" altLang="zh-CN" sz="5400" dirty="0"/>
            </a:p>
            <a:p>
              <a:endParaRPr lang="en-US" altLang="zh-CN" sz="5400" dirty="0"/>
            </a:p>
            <a:p>
              <a:r>
                <a:rPr lang="en-US" altLang="zh-CN" sz="4800" b="1" dirty="0"/>
                <a:t>Future Directions</a:t>
              </a:r>
            </a:p>
            <a:p>
              <a:pPr marL="571500" indent="-571500">
                <a:buFont typeface="Arial" panose="020B0604020202020204" pitchFamily="34" charset="0"/>
                <a:buChar char="•"/>
              </a:pPr>
              <a:r>
                <a:rPr lang="en-US" altLang="zh-CN" sz="4400" dirty="0"/>
                <a:t>Extend analyses to </a:t>
              </a:r>
              <a:r>
                <a:rPr lang="en-US" altLang="zh-CN" sz="4400" b="1" dirty="0"/>
                <a:t>additional dates</a:t>
              </a:r>
              <a:r>
                <a:rPr lang="en-US" altLang="zh-CN" sz="4400" dirty="0"/>
                <a:t> to capture full fire-season dynamics.</a:t>
              </a:r>
            </a:p>
            <a:p>
              <a:pPr marL="571500" indent="-571500">
                <a:buFont typeface="Arial" panose="020B0604020202020204" pitchFamily="34" charset="0"/>
                <a:buChar char="•"/>
              </a:pPr>
              <a:r>
                <a:rPr lang="en-US" altLang="zh-CN" sz="4400" dirty="0"/>
                <a:t>Apply </a:t>
              </a:r>
              <a:r>
                <a:rPr lang="en-US" altLang="zh-CN" sz="4400" b="1" dirty="0"/>
                <a:t>spatial interpolation or smoothing</a:t>
              </a:r>
              <a:r>
                <a:rPr lang="en-US" altLang="zh-CN" sz="4400" dirty="0"/>
                <a:t> to better characterize plume morphology.</a:t>
              </a:r>
            </a:p>
            <a:p>
              <a:pPr marL="571500" indent="-571500">
                <a:buFont typeface="Arial" panose="020B0604020202020204" pitchFamily="34" charset="0"/>
                <a:buChar char="•"/>
              </a:pPr>
              <a:r>
                <a:rPr lang="en-US" altLang="zh-CN" sz="4400" dirty="0"/>
                <a:t>Integrate </a:t>
              </a:r>
              <a:r>
                <a:rPr lang="en-US" altLang="zh-CN" sz="4400" b="1" dirty="0"/>
                <a:t>health outcome or exposure models</a:t>
              </a:r>
              <a:r>
                <a:rPr lang="en-US" altLang="zh-CN" sz="4400" dirty="0"/>
                <a:t> to assess potential population impacts.</a:t>
              </a:r>
            </a:p>
            <a:p>
              <a:pPr marL="571500" indent="-571500">
                <a:buFont typeface="Arial" panose="020B0604020202020204" pitchFamily="34" charset="0"/>
                <a:buChar char="•"/>
              </a:pPr>
              <a:r>
                <a:rPr lang="en-US" altLang="zh-CN" sz="4400" dirty="0"/>
                <a:t>Evaluate additional wildfire-related pollutants (e.g., PM₂.₅, NO₂).</a:t>
              </a:r>
            </a:p>
          </p:txBody>
        </p:sp>
      </p:grpSp>
      <p:sp>
        <p:nvSpPr>
          <p:cNvPr id="24" name="Freeform 24"/>
          <p:cNvSpPr/>
          <p:nvPr/>
        </p:nvSpPr>
        <p:spPr>
          <a:xfrm>
            <a:off x="28872135" y="26359343"/>
            <a:ext cx="14597573" cy="1458069"/>
          </a:xfrm>
          <a:custGeom>
            <a:avLst/>
            <a:gdLst/>
            <a:ahLst/>
            <a:cxnLst/>
            <a:rect l="l" t="t" r="r" b="b"/>
            <a:pathLst>
              <a:path w="14597573" h="1458069">
                <a:moveTo>
                  <a:pt x="0" y="0"/>
                </a:moveTo>
                <a:lnTo>
                  <a:pt x="14597573" y="0"/>
                </a:lnTo>
                <a:lnTo>
                  <a:pt x="14597573" y="1458069"/>
                </a:lnTo>
                <a:lnTo>
                  <a:pt x="0" y="1458069"/>
                </a:lnTo>
                <a:lnTo>
                  <a:pt x="0" y="0"/>
                </a:lnTo>
                <a:close/>
              </a:path>
            </a:pathLst>
          </a:custGeom>
          <a:blipFill>
            <a:blip r:embed="rId3"/>
            <a:stretch>
              <a:fillRect t="-72516" r="-9540" b="-188927"/>
            </a:stretch>
          </a:blipFill>
        </p:spPr>
        <p:txBody>
          <a:bodyPr/>
          <a:lstStyle/>
          <a:p>
            <a:endParaRPr lang="zh-CN" altLang="en-US"/>
          </a:p>
        </p:txBody>
      </p:sp>
      <p:grpSp>
        <p:nvGrpSpPr>
          <p:cNvPr id="25" name="Group 25"/>
          <p:cNvGrpSpPr/>
          <p:nvPr/>
        </p:nvGrpSpPr>
        <p:grpSpPr>
          <a:xfrm>
            <a:off x="29159701" y="26161614"/>
            <a:ext cx="13962122" cy="1401158"/>
            <a:chOff x="0" y="0"/>
            <a:chExt cx="16547700" cy="1660631"/>
          </a:xfrm>
        </p:grpSpPr>
        <p:sp>
          <p:nvSpPr>
            <p:cNvPr id="26" name="Freeform 26"/>
            <p:cNvSpPr/>
            <p:nvPr/>
          </p:nvSpPr>
          <p:spPr>
            <a:xfrm>
              <a:off x="0" y="0"/>
              <a:ext cx="16547739" cy="1660655"/>
            </a:xfrm>
            <a:custGeom>
              <a:avLst/>
              <a:gdLst/>
              <a:ahLst/>
              <a:cxnLst/>
              <a:rect l="l" t="t" r="r" b="b"/>
              <a:pathLst>
                <a:path w="16547739" h="1660655">
                  <a:moveTo>
                    <a:pt x="0" y="0"/>
                  </a:moveTo>
                  <a:lnTo>
                    <a:pt x="16547739" y="0"/>
                  </a:lnTo>
                  <a:lnTo>
                    <a:pt x="16547739" y="1660655"/>
                  </a:lnTo>
                  <a:lnTo>
                    <a:pt x="0" y="1660655"/>
                  </a:lnTo>
                  <a:close/>
                </a:path>
              </a:pathLst>
            </a:custGeom>
            <a:solidFill>
              <a:srgbClr val="F2A900"/>
            </a:solidFill>
          </p:spPr>
          <p:txBody>
            <a:bodyPr/>
            <a:lstStyle/>
            <a:p>
              <a:endParaRPr lang="zh-CN" altLang="en-US"/>
            </a:p>
          </p:txBody>
        </p:sp>
        <p:sp>
          <p:nvSpPr>
            <p:cNvPr id="27" name="TextBox 27"/>
            <p:cNvSpPr txBox="1"/>
            <p:nvPr/>
          </p:nvSpPr>
          <p:spPr>
            <a:xfrm>
              <a:off x="0" y="-123825"/>
              <a:ext cx="16547700" cy="1784456"/>
            </a:xfrm>
            <a:prstGeom prst="rect">
              <a:avLst/>
            </a:prstGeom>
          </p:spPr>
          <p:txBody>
            <a:bodyPr lIns="57150" tIns="57150" rIns="57150" bIns="57150" rtlCol="0" anchor="ctr"/>
            <a:lstStyle/>
            <a:p>
              <a:pPr algn="ctr">
                <a:lnSpc>
                  <a:spcPts val="7087"/>
                </a:lnSpc>
              </a:pPr>
              <a:r>
                <a:rPr lang="en-US" sz="5906" spc="55">
                  <a:solidFill>
                    <a:srgbClr val="000000"/>
                  </a:solidFill>
                  <a:latin typeface="Calibri (MS) Bold"/>
                </a:rPr>
                <a:t>Acknowledgements</a:t>
              </a:r>
            </a:p>
          </p:txBody>
        </p:sp>
      </p:grpSp>
      <p:grpSp>
        <p:nvGrpSpPr>
          <p:cNvPr id="29" name="Group 29"/>
          <p:cNvGrpSpPr/>
          <p:nvPr/>
        </p:nvGrpSpPr>
        <p:grpSpPr>
          <a:xfrm>
            <a:off x="14070543" y="8493639"/>
            <a:ext cx="14424508" cy="23336227"/>
            <a:chOff x="0" y="-114300"/>
            <a:chExt cx="17095713" cy="27657751"/>
          </a:xfrm>
        </p:grpSpPr>
        <p:sp>
          <p:nvSpPr>
            <p:cNvPr id="30" name="Freeform 30"/>
            <p:cNvSpPr/>
            <p:nvPr/>
          </p:nvSpPr>
          <p:spPr>
            <a:xfrm>
              <a:off x="0" y="-110468"/>
              <a:ext cx="17095713" cy="27543382"/>
            </a:xfrm>
            <a:custGeom>
              <a:avLst/>
              <a:gdLst/>
              <a:ahLst/>
              <a:cxnLst/>
              <a:rect l="l" t="t" r="r" b="b"/>
              <a:pathLst>
                <a:path w="17095713" h="27543382">
                  <a:moveTo>
                    <a:pt x="0" y="0"/>
                  </a:moveTo>
                  <a:lnTo>
                    <a:pt x="17095713" y="0"/>
                  </a:lnTo>
                  <a:lnTo>
                    <a:pt x="17095713" y="27543382"/>
                  </a:lnTo>
                  <a:lnTo>
                    <a:pt x="0" y="27543382"/>
                  </a:lnTo>
                  <a:close/>
                </a:path>
              </a:pathLst>
            </a:custGeom>
            <a:solidFill>
              <a:srgbClr val="FFFFFF"/>
            </a:solidFill>
          </p:spPr>
          <p:txBody>
            <a:bodyPr/>
            <a:lstStyle/>
            <a:p>
              <a:endParaRPr lang="zh-CN" altLang="en-US"/>
            </a:p>
          </p:txBody>
        </p:sp>
        <p:sp>
          <p:nvSpPr>
            <p:cNvPr id="31" name="TextBox 31"/>
            <p:cNvSpPr txBox="1"/>
            <p:nvPr/>
          </p:nvSpPr>
          <p:spPr>
            <a:xfrm>
              <a:off x="0" y="-114300"/>
              <a:ext cx="17095658" cy="27657751"/>
            </a:xfrm>
            <a:prstGeom prst="rect">
              <a:avLst/>
            </a:prstGeom>
          </p:spPr>
          <p:txBody>
            <a:bodyPr lIns="57150" tIns="57150" rIns="57150" bIns="57150" rtlCol="0" anchor="t"/>
            <a:lstStyle/>
            <a:p>
              <a:r>
                <a:rPr lang="en-US" altLang="zh-CN" sz="3200" b="1" dirty="0"/>
                <a:t>Aim 1: Fire-ON vs Fire-OFF pollutant differences</a:t>
              </a:r>
            </a:p>
            <a:p>
              <a:r>
                <a:rPr lang="en-US" altLang="zh-CN" sz="2400" dirty="0"/>
                <a:t>Paired comparisons showed </a:t>
              </a:r>
              <a:r>
                <a:rPr lang="en-US" altLang="zh-CN" sz="2400" b="1" dirty="0"/>
                <a:t>strong and statistically significant increases</a:t>
              </a:r>
              <a:r>
                <a:rPr lang="en-US" altLang="zh-CN" sz="2400" dirty="0"/>
                <a:t> in both pollutants on all study days (paired t-tests, </a:t>
              </a:r>
              <a:r>
                <a:rPr lang="en-US" altLang="zh-CN" sz="2400" i="1" dirty="0"/>
                <a:t>p</a:t>
              </a:r>
              <a:r>
                <a:rPr lang="en-US" altLang="zh-CN" sz="2400" dirty="0"/>
                <a:t> &lt; 0.0001 for all dates and pollutants). </a:t>
              </a:r>
              <a:r>
                <a:rPr lang="en-US" altLang="zh-CN" sz="2400" b="1" dirty="0"/>
                <a:t>Largest increases occurred on 11/10</a:t>
              </a:r>
              <a:r>
                <a:rPr lang="en-US" altLang="zh-CN" sz="2400" dirty="0"/>
                <a:t>, the known wildfire peak.</a:t>
              </a:r>
            </a:p>
            <a:p>
              <a:r>
                <a:rPr lang="en-US" altLang="zh-CN" sz="2400" dirty="0"/>
                <a:t>Mean wildfire-attributable increments:</a:t>
              </a:r>
            </a:p>
            <a:p>
              <a:pPr lvl="1"/>
              <a:r>
                <a:rPr lang="en-US" altLang="zh-CN" sz="2400" b="1" dirty="0"/>
                <a:t>Benzene:</a:t>
              </a:r>
              <a:endParaRPr lang="en-US" altLang="zh-CN" sz="2400" dirty="0"/>
            </a:p>
            <a:p>
              <a:pPr lvl="2"/>
              <a:r>
                <a:rPr lang="en-US" altLang="zh-CN" sz="2400" dirty="0"/>
                <a:t>10/29: 0.0023</a:t>
              </a:r>
            </a:p>
            <a:p>
              <a:pPr lvl="2"/>
              <a:r>
                <a:rPr lang="en-US" altLang="zh-CN" sz="2400" b="1" dirty="0"/>
                <a:t>11/10: 0.0441</a:t>
              </a:r>
              <a:endParaRPr lang="en-US" altLang="zh-CN" sz="2400" dirty="0"/>
            </a:p>
            <a:p>
              <a:pPr lvl="2"/>
              <a:r>
                <a:rPr lang="en-US" altLang="zh-CN" sz="2400" dirty="0"/>
                <a:t>12/04: 0.0040</a:t>
              </a:r>
            </a:p>
            <a:p>
              <a:pPr lvl="1"/>
              <a:r>
                <a:rPr lang="en-US" altLang="zh-CN" sz="2400" b="1" dirty="0"/>
                <a:t>Formaldehyde:</a:t>
              </a:r>
              <a:endParaRPr lang="en-US" altLang="zh-CN" sz="2400" dirty="0"/>
            </a:p>
            <a:p>
              <a:pPr lvl="2"/>
              <a:r>
                <a:rPr lang="en-US" altLang="zh-CN" sz="2400" dirty="0"/>
                <a:t>10/29: 0.0205</a:t>
              </a:r>
            </a:p>
            <a:p>
              <a:pPr lvl="2"/>
              <a:r>
                <a:rPr lang="en-US" altLang="zh-CN" sz="2400" b="1" dirty="0"/>
                <a:t>11/10: 0.5090</a:t>
              </a:r>
              <a:endParaRPr lang="en-US" altLang="zh-CN" sz="2400" dirty="0"/>
            </a:p>
            <a:p>
              <a:pPr lvl="2"/>
              <a:r>
                <a:rPr lang="en-US" altLang="zh-CN" sz="2400" dirty="0"/>
                <a:t>12/04: 0.0227</a:t>
              </a:r>
            </a:p>
            <a:p>
              <a:r>
                <a:rPr lang="en-US" altLang="zh-CN" sz="2400" dirty="0"/>
                <a:t>Both pollutants show a dramatic spike on 11/10, confirming the dominance of wildfire emissions.</a:t>
              </a:r>
            </a:p>
            <a:p>
              <a:endParaRPr lang="en-US" altLang="zh-CN" sz="3200" dirty="0"/>
            </a:p>
            <a:p>
              <a:r>
                <a:rPr lang="en-US" altLang="zh-CN" sz="3200" b="1" dirty="0"/>
                <a:t>Aim 2: Spatial patterns of wildfire-attributable pollution</a:t>
              </a:r>
            </a:p>
            <a:p>
              <a:r>
                <a:rPr lang="en-US" altLang="zh-CN" sz="2400" dirty="0"/>
                <a:t>Spatial maps revealed distinct wildfire-related hotspots:</a:t>
              </a:r>
            </a:p>
            <a:p>
              <a:r>
                <a:rPr lang="en-US" altLang="zh-CN" sz="2400" b="1" dirty="0"/>
                <a:t>11/10</a:t>
              </a:r>
              <a:r>
                <a:rPr lang="en-US" altLang="zh-CN" sz="2400" dirty="0"/>
                <a:t> showed </a:t>
              </a:r>
              <a:r>
                <a:rPr lang="en-US" altLang="zh-CN" sz="2400" b="1" dirty="0"/>
                <a:t>strong, localized plumes</a:t>
              </a:r>
              <a:r>
                <a:rPr lang="en-US" altLang="zh-CN" sz="2400" dirty="0"/>
                <a:t>, especially in northern California near the Camp Fire region.</a:t>
              </a:r>
            </a:p>
            <a:p>
              <a:r>
                <a:rPr lang="en-US" altLang="zh-CN" sz="2400" b="1" dirty="0"/>
                <a:t>10/29</a:t>
              </a:r>
              <a:r>
                <a:rPr lang="en-US" altLang="zh-CN" sz="2400" dirty="0"/>
                <a:t> and </a:t>
              </a:r>
              <a:r>
                <a:rPr lang="en-US" altLang="zh-CN" sz="2400" b="1" dirty="0"/>
                <a:t>12/04</a:t>
              </a:r>
              <a:r>
                <a:rPr lang="en-US" altLang="zh-CN" sz="2400" dirty="0"/>
                <a:t> displayed </a:t>
              </a:r>
              <a:r>
                <a:rPr lang="en-US" altLang="zh-CN" sz="2400" b="1" dirty="0"/>
                <a:t>minimal or diffuse increments</a:t>
              </a:r>
              <a:r>
                <a:rPr lang="en-US" altLang="zh-CN" sz="2400" dirty="0"/>
                <a:t>, consistent with background conditions.</a:t>
              </a:r>
            </a:p>
            <a:p>
              <a:r>
                <a:rPr lang="en-US" altLang="zh-CN" sz="2400" dirty="0"/>
                <a:t>Spatial patterns were similar across pollutants, though </a:t>
              </a:r>
              <a:r>
                <a:rPr lang="en-US" altLang="zh-CN" sz="2400" b="1" dirty="0"/>
                <a:t>formaldehyde increments were substantially larger</a:t>
              </a:r>
              <a:r>
                <a:rPr lang="en-US" altLang="zh-CN" sz="2400" dirty="0"/>
                <a:t>, reflecting differences in chemical production and plume behavior.</a:t>
              </a:r>
            </a:p>
            <a:p>
              <a:r>
                <a:rPr lang="en-US" altLang="zh-CN" sz="2400" dirty="0"/>
                <a:t>These patterns illustrate how wildfire smoke differentially affects downwind areas.</a:t>
              </a:r>
            </a:p>
            <a:p>
              <a:endParaRPr lang="en-US" altLang="zh-CN" sz="3200" dirty="0"/>
            </a:p>
            <a:p>
              <a:endParaRPr lang="en-US" altLang="zh-CN" sz="3200" dirty="0"/>
            </a:p>
            <a:p>
              <a:endParaRPr lang="en-US" altLang="zh-CN" sz="3200" dirty="0"/>
            </a:p>
            <a:p>
              <a:endParaRPr lang="en-US" altLang="zh-CN" sz="3200" dirty="0"/>
            </a:p>
            <a:p>
              <a:endParaRPr lang="en-US" altLang="zh-CN" sz="3200" dirty="0"/>
            </a:p>
            <a:p>
              <a:endParaRPr lang="en-US" altLang="zh-CN" sz="4800" dirty="0"/>
            </a:p>
            <a:p>
              <a:endParaRPr lang="en-US" altLang="zh-CN" sz="4800" dirty="0"/>
            </a:p>
            <a:p>
              <a:endParaRPr lang="en-US" altLang="zh-CN" sz="3200" b="1" dirty="0"/>
            </a:p>
            <a:p>
              <a:endParaRPr lang="en-US" altLang="zh-CN" sz="3200" b="1" dirty="0"/>
            </a:p>
            <a:p>
              <a:endParaRPr lang="en-US" altLang="zh-CN" sz="3200" b="1" dirty="0"/>
            </a:p>
            <a:p>
              <a:endParaRPr lang="en-US" altLang="zh-CN" sz="3200" b="1" dirty="0"/>
            </a:p>
            <a:p>
              <a:endParaRPr lang="en-US" altLang="zh-CN" sz="3200" b="1" dirty="0"/>
            </a:p>
            <a:p>
              <a:endParaRPr lang="en-US" altLang="zh-CN" sz="3200" b="1" dirty="0"/>
            </a:p>
            <a:p>
              <a:r>
                <a:rPr lang="en-US" altLang="zh-CN" sz="3200" b="1" dirty="0"/>
                <a:t>Aim 3: Temporal changes across the three study days</a:t>
              </a:r>
            </a:p>
            <a:p>
              <a:r>
                <a:rPr lang="en-US" altLang="zh-CN" sz="2400" dirty="0"/>
                <a:t>Temporal summaries and boxplots showed a clear wildfire-related time pattern:</a:t>
              </a:r>
            </a:p>
            <a:p>
              <a:r>
                <a:rPr lang="en-US" altLang="zh-CN" sz="2400" dirty="0"/>
                <a:t>Pollutant increments were </a:t>
              </a:r>
              <a:r>
                <a:rPr lang="en-US" altLang="zh-CN" sz="2400" b="1" dirty="0"/>
                <a:t>low</a:t>
              </a:r>
              <a:r>
                <a:rPr lang="en-US" altLang="zh-CN" sz="2400" dirty="0"/>
                <a:t> on 10/29 → </a:t>
              </a:r>
              <a:r>
                <a:rPr lang="en-US" altLang="zh-CN" sz="2400" b="1" dirty="0"/>
                <a:t>extremely high</a:t>
              </a:r>
              <a:r>
                <a:rPr lang="en-US" altLang="zh-CN" sz="2400" dirty="0"/>
                <a:t> on 11/10 → returned to </a:t>
              </a:r>
              <a:r>
                <a:rPr lang="en-US" altLang="zh-CN" sz="2400" b="1" dirty="0"/>
                <a:t>near-baseline</a:t>
              </a:r>
              <a:r>
                <a:rPr lang="en-US" altLang="zh-CN" sz="2400" dirty="0"/>
                <a:t> on 12/04.</a:t>
              </a:r>
            </a:p>
            <a:p>
              <a:r>
                <a:rPr lang="en-US" altLang="zh-CN" sz="2400" b="1" dirty="0"/>
                <a:t>95th-percentile increments:</a:t>
              </a:r>
              <a:endParaRPr lang="en-US" altLang="zh-CN" sz="2400" dirty="0"/>
            </a:p>
            <a:p>
              <a:r>
                <a:rPr lang="en-US" altLang="zh-CN" sz="2400" b="1" dirty="0"/>
                <a:t>Formaldehyde p95</a:t>
              </a:r>
              <a:br>
                <a:rPr lang="en-US" altLang="zh-CN" sz="2400" dirty="0"/>
              </a:br>
              <a:r>
                <a:rPr lang="en-US" altLang="zh-CN" sz="2400" dirty="0"/>
                <a:t>• 10/29: </a:t>
              </a:r>
              <a:r>
                <a:rPr lang="en-US" altLang="zh-CN" sz="2400" b="1" dirty="0"/>
                <a:t>0.065</a:t>
              </a:r>
              <a:br>
                <a:rPr lang="en-US" altLang="zh-CN" sz="2400" dirty="0"/>
              </a:br>
              <a:r>
                <a:rPr lang="en-US" altLang="zh-CN" sz="2400" dirty="0"/>
                <a:t>• 11/10: </a:t>
              </a:r>
              <a:r>
                <a:rPr lang="en-US" altLang="zh-CN" sz="2400" b="1" dirty="0"/>
                <a:t>2.484</a:t>
              </a:r>
              <a:br>
                <a:rPr lang="en-US" altLang="zh-CN" sz="2400" dirty="0"/>
              </a:br>
              <a:r>
                <a:rPr lang="en-US" altLang="zh-CN" sz="2400" dirty="0"/>
                <a:t>• 12/04: </a:t>
              </a:r>
              <a:r>
                <a:rPr lang="en-US" altLang="zh-CN" sz="2400" b="1" dirty="0"/>
                <a:t>0.090</a:t>
              </a:r>
              <a:endParaRPr lang="en-US" altLang="zh-CN" sz="2400" dirty="0"/>
            </a:p>
            <a:p>
              <a:r>
                <a:rPr lang="en-US" altLang="zh-CN" sz="2400" b="1" dirty="0"/>
                <a:t>Benzene p95</a:t>
              </a:r>
              <a:br>
                <a:rPr lang="en-US" altLang="zh-CN" sz="2400" dirty="0"/>
              </a:br>
              <a:r>
                <a:rPr lang="en-US" altLang="zh-CN" sz="2400" dirty="0"/>
                <a:t>• 10/29: </a:t>
              </a:r>
              <a:r>
                <a:rPr lang="en-US" altLang="zh-CN" sz="2400" b="1" dirty="0"/>
                <a:t>0.0074</a:t>
              </a:r>
              <a:br>
                <a:rPr lang="en-US" altLang="zh-CN" sz="2400" dirty="0"/>
              </a:br>
              <a:r>
                <a:rPr lang="en-US" altLang="zh-CN" sz="2400" dirty="0"/>
                <a:t>• 11/10: </a:t>
              </a:r>
              <a:r>
                <a:rPr lang="en-US" altLang="zh-CN" sz="2400" b="1" dirty="0"/>
                <a:t>0.191</a:t>
              </a:r>
              <a:br>
                <a:rPr lang="en-US" altLang="zh-CN" sz="2400" dirty="0"/>
              </a:br>
              <a:r>
                <a:rPr lang="en-US" altLang="zh-CN" sz="2400" dirty="0"/>
                <a:t>• 12/04: </a:t>
              </a:r>
              <a:r>
                <a:rPr lang="en-US" altLang="zh-CN" sz="2400" b="1" dirty="0"/>
                <a:t>0.0090</a:t>
              </a:r>
              <a:endParaRPr lang="en-US" altLang="zh-CN" sz="2400" dirty="0"/>
            </a:p>
            <a:p>
              <a:r>
                <a:rPr lang="en-US" altLang="zh-CN" sz="2400" dirty="0"/>
                <a:t>Together, these results indicate a </a:t>
              </a:r>
              <a:r>
                <a:rPr lang="en-US" altLang="zh-CN" sz="2400" b="1" dirty="0"/>
                <a:t>clear temporal arc (low → extreme → low)</a:t>
              </a:r>
              <a:r>
                <a:rPr lang="en-US" altLang="zh-CN" sz="2400" dirty="0"/>
                <a:t>, matching the documented wildfire timeline in California.</a:t>
              </a:r>
            </a:p>
            <a:p>
              <a:endParaRPr lang="en-US" altLang="zh-CN" sz="3200" dirty="0"/>
            </a:p>
          </p:txBody>
        </p:sp>
      </p:grpSp>
      <p:grpSp>
        <p:nvGrpSpPr>
          <p:cNvPr id="32" name="Group 32"/>
          <p:cNvGrpSpPr/>
          <p:nvPr/>
        </p:nvGrpSpPr>
        <p:grpSpPr>
          <a:xfrm>
            <a:off x="29159701" y="28066390"/>
            <a:ext cx="13962122" cy="3763476"/>
            <a:chOff x="0" y="0"/>
            <a:chExt cx="16547700" cy="4460416"/>
          </a:xfrm>
        </p:grpSpPr>
        <p:sp>
          <p:nvSpPr>
            <p:cNvPr id="33" name="Freeform 33"/>
            <p:cNvSpPr/>
            <p:nvPr/>
          </p:nvSpPr>
          <p:spPr>
            <a:xfrm>
              <a:off x="0" y="0"/>
              <a:ext cx="16547756" cy="4460406"/>
            </a:xfrm>
            <a:custGeom>
              <a:avLst/>
              <a:gdLst/>
              <a:ahLst/>
              <a:cxnLst/>
              <a:rect l="l" t="t" r="r" b="b"/>
              <a:pathLst>
                <a:path w="16547756" h="4460406">
                  <a:moveTo>
                    <a:pt x="0" y="0"/>
                  </a:moveTo>
                  <a:lnTo>
                    <a:pt x="16547756" y="0"/>
                  </a:lnTo>
                  <a:lnTo>
                    <a:pt x="16547756" y="4460406"/>
                  </a:lnTo>
                  <a:lnTo>
                    <a:pt x="0" y="4460406"/>
                  </a:lnTo>
                  <a:close/>
                </a:path>
              </a:pathLst>
            </a:custGeom>
            <a:solidFill>
              <a:srgbClr val="FFFFFF"/>
            </a:solidFill>
          </p:spPr>
          <p:txBody>
            <a:bodyPr/>
            <a:lstStyle/>
            <a:p>
              <a:endParaRPr lang="zh-CN" altLang="en-US"/>
            </a:p>
          </p:txBody>
        </p:sp>
        <p:sp>
          <p:nvSpPr>
            <p:cNvPr id="34" name="TextBox 34"/>
            <p:cNvSpPr txBox="1"/>
            <p:nvPr/>
          </p:nvSpPr>
          <p:spPr>
            <a:xfrm>
              <a:off x="0" y="-114300"/>
              <a:ext cx="16547700" cy="4574716"/>
            </a:xfrm>
            <a:prstGeom prst="rect">
              <a:avLst/>
            </a:prstGeom>
          </p:spPr>
          <p:txBody>
            <a:bodyPr lIns="57150" tIns="57150" rIns="57150" bIns="57150" rtlCol="0" anchor="t"/>
            <a:lstStyle/>
            <a:p>
              <a:pPr>
                <a:lnSpc>
                  <a:spcPts val="6378"/>
                </a:lnSpc>
              </a:pPr>
              <a:endParaRPr lang="en-US" sz="5315" spc="47" dirty="0">
                <a:solidFill>
                  <a:srgbClr val="000000"/>
                </a:solidFill>
                <a:latin typeface="Calibri (MS)"/>
              </a:endParaRPr>
            </a:p>
            <a:p>
              <a:pPr>
                <a:lnSpc>
                  <a:spcPts val="6378"/>
                </a:lnSpc>
              </a:pPr>
              <a:r>
                <a:rPr lang="en-US" sz="5315" spc="47" dirty="0">
                  <a:solidFill>
                    <a:srgbClr val="000000"/>
                  </a:solidFill>
                  <a:latin typeface="Calibri (MS)"/>
                </a:rPr>
                <a:t>Contact: binyu.yang@emory.edu</a:t>
              </a:r>
            </a:p>
            <a:p>
              <a:pPr algn="l">
                <a:lnSpc>
                  <a:spcPts val="6378"/>
                </a:lnSpc>
              </a:pPr>
              <a:r>
                <a:rPr lang="en-US" sz="5315" spc="49" dirty="0">
                  <a:solidFill>
                    <a:srgbClr val="000000"/>
                  </a:solidFill>
                  <a:latin typeface="Calibri (MS)"/>
                </a:rPr>
                <a:t>No funding information applied</a:t>
              </a:r>
            </a:p>
            <a:p>
              <a:pPr algn="l">
                <a:lnSpc>
                  <a:spcPts val="6378"/>
                </a:lnSpc>
              </a:pPr>
              <a:endParaRPr lang="en-US" sz="5315" spc="49" dirty="0">
                <a:solidFill>
                  <a:srgbClr val="000000"/>
                </a:solidFill>
                <a:latin typeface="Calibri (MS)"/>
              </a:endParaRPr>
            </a:p>
          </p:txBody>
        </p:sp>
      </p:grpSp>
      <p:grpSp>
        <p:nvGrpSpPr>
          <p:cNvPr id="35" name="Group 35"/>
          <p:cNvGrpSpPr/>
          <p:nvPr/>
        </p:nvGrpSpPr>
        <p:grpSpPr>
          <a:xfrm>
            <a:off x="1029997" y="20888819"/>
            <a:ext cx="12229688" cy="10941048"/>
            <a:chOff x="0" y="0"/>
            <a:chExt cx="14494445" cy="12967168"/>
          </a:xfrm>
        </p:grpSpPr>
        <p:sp>
          <p:nvSpPr>
            <p:cNvPr id="36" name="Freeform 36"/>
            <p:cNvSpPr/>
            <p:nvPr/>
          </p:nvSpPr>
          <p:spPr>
            <a:xfrm>
              <a:off x="0" y="0"/>
              <a:ext cx="14494500" cy="12967137"/>
            </a:xfrm>
            <a:custGeom>
              <a:avLst/>
              <a:gdLst/>
              <a:ahLst/>
              <a:cxnLst/>
              <a:rect l="l" t="t" r="r" b="b"/>
              <a:pathLst>
                <a:path w="14494500" h="12967137">
                  <a:moveTo>
                    <a:pt x="0" y="0"/>
                  </a:moveTo>
                  <a:lnTo>
                    <a:pt x="14494500" y="0"/>
                  </a:lnTo>
                  <a:lnTo>
                    <a:pt x="14494500" y="12967137"/>
                  </a:lnTo>
                  <a:lnTo>
                    <a:pt x="0" y="12967137"/>
                  </a:lnTo>
                  <a:close/>
                </a:path>
              </a:pathLst>
            </a:custGeom>
            <a:solidFill>
              <a:srgbClr val="FFFFFF"/>
            </a:solidFill>
          </p:spPr>
          <p:txBody>
            <a:bodyPr/>
            <a:lstStyle/>
            <a:p>
              <a:endParaRPr lang="zh-CN" altLang="en-US"/>
            </a:p>
          </p:txBody>
        </p:sp>
        <p:sp>
          <p:nvSpPr>
            <p:cNvPr id="37" name="TextBox 37"/>
            <p:cNvSpPr txBox="1"/>
            <p:nvPr/>
          </p:nvSpPr>
          <p:spPr>
            <a:xfrm>
              <a:off x="0" y="-114300"/>
              <a:ext cx="14494445" cy="13081468"/>
            </a:xfrm>
            <a:prstGeom prst="rect">
              <a:avLst/>
            </a:prstGeom>
          </p:spPr>
          <p:txBody>
            <a:bodyPr lIns="57150" tIns="57150" rIns="57150" bIns="57150" rtlCol="0" anchor="t"/>
            <a:lstStyle/>
            <a:p>
              <a:pPr marL="457200" indent="-457200">
                <a:buFont typeface="Arial" panose="020B0604020202020204" pitchFamily="34" charset="0"/>
                <a:buChar char="•"/>
              </a:pPr>
              <a:r>
                <a:rPr lang="en-US" altLang="zh-CN" sz="3200" dirty="0"/>
                <a:t>We used CMAQ model outputs generated under two scenarios—Fire-ON (with wildfire emissions) and Fire-OFF (without wildfire emissions)—for three dates in 2018: October 29, November 10, and December 4. Data for both pollutants (benzene and formaldehyde) were paired by grid cell using a shared unique identifier, allowing one-to-one comparison of Fire-ON vs Fire-OFF values.</a:t>
              </a:r>
            </a:p>
            <a:p>
              <a:pPr marL="457200" indent="-457200">
                <a:buFont typeface="Arial" panose="020B0604020202020204" pitchFamily="34" charset="0"/>
                <a:buChar char="•"/>
              </a:pPr>
              <a:r>
                <a:rPr lang="en-US" altLang="zh-CN" sz="3200" dirty="0"/>
                <a:t>To quantify wildfire-attributable pollution, we computed cell-level differences (Fire-ON minus Fire-OFF) for each pollutant and each date. Statistical analyses were conducted entirely in Python using pandas, </a:t>
              </a:r>
              <a:r>
                <a:rPr lang="en-US" altLang="zh-CN" sz="3200" dirty="0" err="1"/>
                <a:t>numpy</a:t>
              </a:r>
              <a:r>
                <a:rPr lang="en-US" altLang="zh-CN" sz="3200" dirty="0"/>
                <a:t>, and </a:t>
              </a:r>
              <a:r>
                <a:rPr lang="en-US" altLang="zh-CN" sz="3200" dirty="0" err="1"/>
                <a:t>scipy</a:t>
              </a:r>
              <a:r>
                <a:rPr lang="en-US" altLang="zh-CN" sz="3200" dirty="0"/>
                <a:t>.</a:t>
              </a:r>
              <a:br>
                <a:rPr lang="en-US" altLang="zh-CN" sz="3200" dirty="0"/>
              </a:br>
              <a:r>
                <a:rPr lang="en-US" altLang="zh-CN" sz="3200" dirty="0"/>
                <a:t>Approaches included:</a:t>
              </a:r>
            </a:p>
            <a:p>
              <a:pPr marL="914400" lvl="1" indent="-457200">
                <a:buFont typeface="Arial" panose="020B0604020202020204" pitchFamily="34" charset="0"/>
                <a:buChar char="•"/>
              </a:pPr>
              <a:r>
                <a:rPr lang="en-US" altLang="zh-CN" sz="3200" b="1" dirty="0"/>
                <a:t>Paired comparisons</a:t>
              </a:r>
              <a:r>
                <a:rPr lang="en-US" altLang="zh-CN" sz="3200" dirty="0"/>
                <a:t> to evaluate Fire-ON vs Fire-OFF differences within each date.</a:t>
              </a:r>
            </a:p>
            <a:p>
              <a:pPr marL="914400" lvl="1" indent="-457200">
                <a:buFont typeface="Arial" panose="020B0604020202020204" pitchFamily="34" charset="0"/>
                <a:buChar char="•"/>
              </a:pPr>
              <a:r>
                <a:rPr lang="en-US" altLang="zh-CN" sz="3200" b="1" dirty="0"/>
                <a:t>Spatial analysis</a:t>
              </a:r>
              <a:r>
                <a:rPr lang="en-US" altLang="zh-CN" sz="3200" dirty="0"/>
                <a:t> using </a:t>
              </a:r>
              <a:r>
                <a:rPr lang="en-US" altLang="zh-CN" sz="3200" dirty="0" err="1"/>
                <a:t>lat</a:t>
              </a:r>
              <a:r>
                <a:rPr lang="en-US" altLang="zh-CN" sz="3200" dirty="0"/>
                <a:t>/</a:t>
              </a:r>
              <a:r>
                <a:rPr lang="en-US" altLang="zh-CN" sz="3200" dirty="0" err="1"/>
                <a:t>lon</a:t>
              </a:r>
              <a:r>
                <a:rPr lang="en-US" altLang="zh-CN" sz="3200" dirty="0"/>
                <a:t> coordinates to visualize pollutant increments across California.</a:t>
              </a:r>
            </a:p>
            <a:p>
              <a:pPr marL="914400" lvl="1" indent="-457200">
                <a:buFont typeface="Arial" panose="020B0604020202020204" pitchFamily="34" charset="0"/>
                <a:buChar char="•"/>
              </a:pPr>
              <a:r>
                <a:rPr lang="en-US" altLang="zh-CN" sz="3200" b="1" dirty="0"/>
                <a:t>Temporal analysis</a:t>
              </a:r>
              <a:r>
                <a:rPr lang="en-US" altLang="zh-CN" sz="3200" dirty="0"/>
                <a:t> comparing distributions of increments across the three dates (pre-fire, peak fire, post-fire).</a:t>
              </a:r>
            </a:p>
            <a:p>
              <a:pPr marL="914400" lvl="1" indent="-457200">
                <a:buFont typeface="Arial" panose="020B0604020202020204" pitchFamily="34" charset="0"/>
                <a:buChar char="•"/>
              </a:pPr>
              <a:r>
                <a:rPr lang="en-US" altLang="zh-CN" sz="3200" b="1" dirty="0"/>
                <a:t>Visualizations</a:t>
              </a:r>
              <a:r>
                <a:rPr lang="en-US" altLang="zh-CN" sz="3200" dirty="0"/>
                <a:t> including scatter heatmaps and boxplots constructed with matplotlib and seaborn.</a:t>
              </a:r>
            </a:p>
            <a:p>
              <a:pPr marL="914400" lvl="1" indent="-457200">
                <a:buFont typeface="Arial" panose="020B0604020202020204" pitchFamily="34" charset="0"/>
                <a:buChar char="•"/>
              </a:pPr>
              <a:r>
                <a:rPr lang="en-US" altLang="zh-CN" sz="3200" dirty="0"/>
                <a:t>These methods allow us to isolate wildfire-driven increases, identify geographic hotspots during the fire peak, and trace temporal shifts in pollutant levels consistent with the fire progression.</a:t>
              </a:r>
            </a:p>
          </p:txBody>
        </p:sp>
      </p:grpSp>
      <p:grpSp>
        <p:nvGrpSpPr>
          <p:cNvPr id="38" name="Group 38"/>
          <p:cNvGrpSpPr/>
          <p:nvPr/>
        </p:nvGrpSpPr>
        <p:grpSpPr>
          <a:xfrm>
            <a:off x="1029997" y="8581611"/>
            <a:ext cx="12229688" cy="10063282"/>
            <a:chOff x="0" y="0"/>
            <a:chExt cx="14494445" cy="11926852"/>
          </a:xfrm>
        </p:grpSpPr>
        <p:sp>
          <p:nvSpPr>
            <p:cNvPr id="39" name="Freeform 39"/>
            <p:cNvSpPr/>
            <p:nvPr/>
          </p:nvSpPr>
          <p:spPr>
            <a:xfrm>
              <a:off x="0" y="0"/>
              <a:ext cx="14494500" cy="11926823"/>
            </a:xfrm>
            <a:custGeom>
              <a:avLst/>
              <a:gdLst/>
              <a:ahLst/>
              <a:cxnLst/>
              <a:rect l="l" t="t" r="r" b="b"/>
              <a:pathLst>
                <a:path w="14494500" h="11926823">
                  <a:moveTo>
                    <a:pt x="0" y="0"/>
                  </a:moveTo>
                  <a:lnTo>
                    <a:pt x="14494500" y="0"/>
                  </a:lnTo>
                  <a:lnTo>
                    <a:pt x="14494500" y="11926823"/>
                  </a:lnTo>
                  <a:lnTo>
                    <a:pt x="0" y="11926823"/>
                  </a:lnTo>
                  <a:close/>
                </a:path>
              </a:pathLst>
            </a:custGeom>
            <a:solidFill>
              <a:srgbClr val="FFFFFF"/>
            </a:solidFill>
          </p:spPr>
          <p:txBody>
            <a:bodyPr/>
            <a:lstStyle/>
            <a:p>
              <a:endParaRPr lang="zh-CN" altLang="en-US"/>
            </a:p>
          </p:txBody>
        </p:sp>
        <p:sp>
          <p:nvSpPr>
            <p:cNvPr id="40" name="TextBox 40"/>
            <p:cNvSpPr txBox="1"/>
            <p:nvPr/>
          </p:nvSpPr>
          <p:spPr>
            <a:xfrm>
              <a:off x="0" y="-114300"/>
              <a:ext cx="14494445" cy="12041152"/>
            </a:xfrm>
            <a:prstGeom prst="rect">
              <a:avLst/>
            </a:prstGeom>
          </p:spPr>
          <p:txBody>
            <a:bodyPr lIns="57150" tIns="57150" rIns="57150" bIns="57150" rtlCol="0" anchor="t"/>
            <a:lstStyle/>
            <a:p>
              <a:pPr marL="457200" indent="-457200">
                <a:buFont typeface="Arial" panose="020B0604020202020204" pitchFamily="34" charset="0"/>
                <a:buChar char="•"/>
              </a:pPr>
              <a:r>
                <a:rPr lang="en-US" altLang="zh-CN" sz="3200" dirty="0"/>
                <a:t>Wildfire smoke is a major episodic contributor to hazardous air pollution in the western United States. During large wildfire events, combustion emissions substantially elevate levels of hazardous air pollutants, including benzene and formaldehyde—two toxic air contaminants with known health risks. Understanding how much wildfire emissions increase these pollutants, how these impacts vary across space, and how they evolve across the fire timeline is essential for exposure assessment and public health protection.</a:t>
              </a:r>
            </a:p>
            <a:p>
              <a:pPr marL="457200" indent="-457200">
                <a:buFont typeface="Arial" panose="020B0604020202020204" pitchFamily="34" charset="0"/>
                <a:buChar char="•"/>
              </a:pPr>
              <a:r>
                <a:rPr lang="en-US" altLang="zh-CN" sz="3200" dirty="0"/>
                <a:t>Previous research has shown that wildfire-related PM₂.₅ increases dramatically during major fire events, but much less work has quantified toxic VOCs such as benzene and formaldehyde using model-based simulations. CMAQ (Community Multiscale Air Quality) modeling provides a unique opportunity to isolate wildfire-attributable concentrations by comparing simulations with and without wildfire emissions.</a:t>
              </a:r>
            </a:p>
            <a:p>
              <a:pPr marL="457200" indent="-457200">
                <a:buFont typeface="Arial" panose="020B0604020202020204" pitchFamily="34" charset="0"/>
                <a:buChar char="•"/>
              </a:pPr>
              <a:r>
                <a:rPr lang="en-US" altLang="zh-CN" sz="3200" dirty="0"/>
                <a:t>This project focuses on three representative days during the 2018 wildfire season (pre-fire, peak fire, post-fire) to determine (1) whether wildfire emissions significantly elevate benzene and formaldehyde, (2) where these increases are most severe, and (3) how the magnitude of wildfire-attributable pollution evolves over time.</a:t>
              </a:r>
            </a:p>
          </p:txBody>
        </p:sp>
      </p:grpSp>
      <p:sp>
        <p:nvSpPr>
          <p:cNvPr id="41" name="TextBox 41"/>
          <p:cNvSpPr txBox="1"/>
          <p:nvPr/>
        </p:nvSpPr>
        <p:spPr>
          <a:xfrm>
            <a:off x="5167117" y="1525007"/>
            <a:ext cx="33556965" cy="4655121"/>
          </a:xfrm>
          <a:prstGeom prst="rect">
            <a:avLst/>
          </a:prstGeom>
        </p:spPr>
        <p:txBody>
          <a:bodyPr lIns="0" tIns="0" rIns="0" bIns="0" rtlCol="0" anchor="t">
            <a:spAutoFit/>
          </a:bodyPr>
          <a:lstStyle/>
          <a:p>
            <a:pPr algn="ctr"/>
            <a:r>
              <a:rPr lang="en-US" sz="8000" spc="145" dirty="0">
                <a:solidFill>
                  <a:srgbClr val="FFFFFF"/>
                </a:solidFill>
                <a:latin typeface="Calibri (MS) Bold"/>
              </a:rPr>
              <a:t>Wildfire Influence on Benzene and Formaldehyde Levels Across California</a:t>
            </a:r>
          </a:p>
          <a:p>
            <a:pPr algn="ctr">
              <a:lnSpc>
                <a:spcPts val="18630"/>
              </a:lnSpc>
            </a:pPr>
            <a:r>
              <a:rPr lang="en-US" sz="6750" spc="63" dirty="0">
                <a:solidFill>
                  <a:srgbClr val="FFFFFF"/>
                </a:solidFill>
                <a:latin typeface="Calibri (MS) Bold"/>
              </a:rPr>
              <a:t>Binyu Yang</a:t>
            </a:r>
          </a:p>
          <a:p>
            <a:pPr algn="ctr">
              <a:lnSpc>
                <a:spcPts val="8100"/>
              </a:lnSpc>
            </a:pPr>
            <a:r>
              <a:rPr lang="en-US" sz="6750" spc="63" dirty="0">
                <a:solidFill>
                  <a:srgbClr val="FFFFFF"/>
                </a:solidFill>
                <a:latin typeface="Calibri (MS) Bold"/>
              </a:rPr>
              <a:t>Rollins School of Public Health, Emory University</a:t>
            </a:r>
          </a:p>
        </p:txBody>
      </p:sp>
      <p:pic>
        <p:nvPicPr>
          <p:cNvPr id="43" name="Picture 42" descr="A map of the state of california&#10;&#10;AI-generated content may be incorrect.">
            <a:extLst>
              <a:ext uri="{FF2B5EF4-FFF2-40B4-BE49-F238E27FC236}">
                <a16:creationId xmlns:a16="http://schemas.microsoft.com/office/drawing/2014/main" id="{1C7F2A8B-650F-E704-6812-A4E6B49DE34A}"/>
              </a:ext>
            </a:extLst>
          </p:cNvPr>
          <p:cNvPicPr>
            <a:picLocks noChangeAspect="1"/>
          </p:cNvPicPr>
          <p:nvPr/>
        </p:nvPicPr>
        <p:blipFill>
          <a:blip r:embed="rId4"/>
          <a:stretch>
            <a:fillRect/>
          </a:stretch>
        </p:blipFill>
        <p:spPr>
          <a:xfrm>
            <a:off x="15958388" y="16766980"/>
            <a:ext cx="3145408" cy="3291619"/>
          </a:xfrm>
          <a:prstGeom prst="rect">
            <a:avLst/>
          </a:prstGeom>
        </p:spPr>
      </p:pic>
      <p:pic>
        <p:nvPicPr>
          <p:cNvPr id="45" name="Picture 44" descr="A map of the state of california&#10;&#10;AI-generated content may be incorrect.">
            <a:extLst>
              <a:ext uri="{FF2B5EF4-FFF2-40B4-BE49-F238E27FC236}">
                <a16:creationId xmlns:a16="http://schemas.microsoft.com/office/drawing/2014/main" id="{3D440D62-F300-F010-A7E8-336C7CFDB3B9}"/>
              </a:ext>
            </a:extLst>
          </p:cNvPr>
          <p:cNvPicPr>
            <a:picLocks noChangeAspect="1"/>
          </p:cNvPicPr>
          <p:nvPr/>
        </p:nvPicPr>
        <p:blipFill>
          <a:blip r:embed="rId5"/>
          <a:stretch>
            <a:fillRect/>
          </a:stretch>
        </p:blipFill>
        <p:spPr>
          <a:xfrm>
            <a:off x="19398656" y="16777646"/>
            <a:ext cx="3145407" cy="3248536"/>
          </a:xfrm>
          <a:prstGeom prst="rect">
            <a:avLst/>
          </a:prstGeom>
        </p:spPr>
      </p:pic>
      <p:pic>
        <p:nvPicPr>
          <p:cNvPr id="47" name="Picture 46" descr="A map of the state of california&#10;&#10;AI-generated content may be incorrect.">
            <a:extLst>
              <a:ext uri="{FF2B5EF4-FFF2-40B4-BE49-F238E27FC236}">
                <a16:creationId xmlns:a16="http://schemas.microsoft.com/office/drawing/2014/main" id="{7771E1BF-9E7F-9D22-E19A-0E339F20ECB7}"/>
              </a:ext>
            </a:extLst>
          </p:cNvPr>
          <p:cNvPicPr>
            <a:picLocks noChangeAspect="1"/>
          </p:cNvPicPr>
          <p:nvPr/>
        </p:nvPicPr>
        <p:blipFill>
          <a:blip r:embed="rId6"/>
          <a:stretch>
            <a:fillRect/>
          </a:stretch>
        </p:blipFill>
        <p:spPr>
          <a:xfrm>
            <a:off x="22772663" y="16801279"/>
            <a:ext cx="3211537" cy="3248536"/>
          </a:xfrm>
          <a:prstGeom prst="rect">
            <a:avLst/>
          </a:prstGeom>
        </p:spPr>
      </p:pic>
      <p:pic>
        <p:nvPicPr>
          <p:cNvPr id="51" name="Picture 50" descr="A map of the state of california&#10;&#10;AI-generated content may be incorrect.">
            <a:extLst>
              <a:ext uri="{FF2B5EF4-FFF2-40B4-BE49-F238E27FC236}">
                <a16:creationId xmlns:a16="http://schemas.microsoft.com/office/drawing/2014/main" id="{0D661C72-BA73-BFF5-0C4B-78F002368724}"/>
              </a:ext>
            </a:extLst>
          </p:cNvPr>
          <p:cNvPicPr>
            <a:picLocks noChangeAspect="1"/>
          </p:cNvPicPr>
          <p:nvPr/>
        </p:nvPicPr>
        <p:blipFill>
          <a:blip r:embed="rId7"/>
          <a:stretch>
            <a:fillRect/>
          </a:stretch>
        </p:blipFill>
        <p:spPr>
          <a:xfrm>
            <a:off x="15902004" y="20168190"/>
            <a:ext cx="3145406" cy="3149010"/>
          </a:xfrm>
          <a:prstGeom prst="rect">
            <a:avLst/>
          </a:prstGeom>
        </p:spPr>
      </p:pic>
      <p:pic>
        <p:nvPicPr>
          <p:cNvPr id="53" name="Picture 52" descr="A map of california with numbers and lines&#10;&#10;AI-generated content may be incorrect.">
            <a:extLst>
              <a:ext uri="{FF2B5EF4-FFF2-40B4-BE49-F238E27FC236}">
                <a16:creationId xmlns:a16="http://schemas.microsoft.com/office/drawing/2014/main" id="{583D9712-2619-9E06-E191-555E38E17897}"/>
              </a:ext>
            </a:extLst>
          </p:cNvPr>
          <p:cNvPicPr>
            <a:picLocks noChangeAspect="1"/>
          </p:cNvPicPr>
          <p:nvPr/>
        </p:nvPicPr>
        <p:blipFill>
          <a:blip r:embed="rId8"/>
          <a:stretch>
            <a:fillRect/>
          </a:stretch>
        </p:blipFill>
        <p:spPr>
          <a:xfrm>
            <a:off x="19375819" y="20166853"/>
            <a:ext cx="3091579" cy="3141732"/>
          </a:xfrm>
          <a:prstGeom prst="rect">
            <a:avLst/>
          </a:prstGeom>
        </p:spPr>
      </p:pic>
      <p:pic>
        <p:nvPicPr>
          <p:cNvPr id="55" name="Picture 54" descr="A purple map of california&#10;&#10;AI-generated content may be incorrect.">
            <a:extLst>
              <a:ext uri="{FF2B5EF4-FFF2-40B4-BE49-F238E27FC236}">
                <a16:creationId xmlns:a16="http://schemas.microsoft.com/office/drawing/2014/main" id="{0D0EF165-0098-AF2B-120A-33CCD3D6DED5}"/>
              </a:ext>
            </a:extLst>
          </p:cNvPr>
          <p:cNvPicPr>
            <a:picLocks noChangeAspect="1"/>
          </p:cNvPicPr>
          <p:nvPr/>
        </p:nvPicPr>
        <p:blipFill>
          <a:blip r:embed="rId9"/>
          <a:stretch>
            <a:fillRect/>
          </a:stretch>
        </p:blipFill>
        <p:spPr>
          <a:xfrm>
            <a:off x="22797411" y="20202055"/>
            <a:ext cx="3180451" cy="3112325"/>
          </a:xfrm>
          <a:prstGeom prst="rect">
            <a:avLst/>
          </a:prstGeom>
        </p:spPr>
      </p:pic>
      <p:pic>
        <p:nvPicPr>
          <p:cNvPr id="69" name="Picture 68" descr="A graph of a long metal pole&#10;&#10;AI-generated content may be incorrect.">
            <a:extLst>
              <a:ext uri="{FF2B5EF4-FFF2-40B4-BE49-F238E27FC236}">
                <a16:creationId xmlns:a16="http://schemas.microsoft.com/office/drawing/2014/main" id="{3D02C74B-AFAE-8054-F92A-475F10A76ECC}"/>
              </a:ext>
            </a:extLst>
          </p:cNvPr>
          <p:cNvPicPr>
            <a:picLocks noChangeAspect="1"/>
          </p:cNvPicPr>
          <p:nvPr/>
        </p:nvPicPr>
        <p:blipFill>
          <a:blip r:embed="rId10"/>
          <a:stretch>
            <a:fillRect/>
          </a:stretch>
        </p:blipFill>
        <p:spPr>
          <a:xfrm>
            <a:off x="15137916" y="28891010"/>
            <a:ext cx="5011429" cy="2688198"/>
          </a:xfrm>
          <a:prstGeom prst="rect">
            <a:avLst/>
          </a:prstGeom>
        </p:spPr>
      </p:pic>
      <p:pic>
        <p:nvPicPr>
          <p:cNvPr id="71" name="Picture 70" descr="A diagram of a fire hydrant&#10;&#10;AI-generated content may be incorrect.">
            <a:extLst>
              <a:ext uri="{FF2B5EF4-FFF2-40B4-BE49-F238E27FC236}">
                <a16:creationId xmlns:a16="http://schemas.microsoft.com/office/drawing/2014/main" id="{BB6D9939-FD72-8B33-C897-17025A16DC24}"/>
              </a:ext>
            </a:extLst>
          </p:cNvPr>
          <p:cNvPicPr>
            <a:picLocks noChangeAspect="1"/>
          </p:cNvPicPr>
          <p:nvPr/>
        </p:nvPicPr>
        <p:blipFill>
          <a:blip r:embed="rId11"/>
          <a:stretch>
            <a:fillRect/>
          </a:stretch>
        </p:blipFill>
        <p:spPr>
          <a:xfrm>
            <a:off x="21212377" y="28849902"/>
            <a:ext cx="5011429" cy="275470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TotalTime>
  <Words>867</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Calibri (MS)</vt:lpstr>
      <vt:lpstr>Calibri</vt:lpstr>
      <vt:lpstr>TT Rounds Condensed Bold</vt:lpstr>
      <vt:lpstr>Calibri (MS) Bold</vt:lpstr>
      <vt:lpstr>Arial</vt:lpstr>
      <vt:lpstr>等线</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URP Poster Template</dc:title>
  <cp:lastModifiedBy>Yang, Binyu</cp:lastModifiedBy>
  <cp:revision>2</cp:revision>
  <dcterms:created xsi:type="dcterms:W3CDTF">2006-08-16T00:00:00Z</dcterms:created>
  <dcterms:modified xsi:type="dcterms:W3CDTF">2025-12-10T03:52:03Z</dcterms:modified>
  <dc:identifier>DAGA6orcGMY</dc:identifier>
</cp:coreProperties>
</file>